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37" r:id="rId19"/>
    <p:sldId id="331" r:id="rId20"/>
    <p:sldId id="332" r:id="rId21"/>
    <p:sldId id="333" r:id="rId22"/>
    <p:sldId id="336" r:id="rId23"/>
    <p:sldId id="334" r:id="rId24"/>
    <p:sldId id="322" r:id="rId25"/>
    <p:sldId id="335" r:id="rId26"/>
    <p:sldId id="323" r:id="rId27"/>
    <p:sldId id="315" r:id="rId28"/>
  </p:sldIdLst>
  <p:sldSz cx="9144000" cy="5143500" type="screen16x9"/>
  <p:notesSz cx="6858000" cy="9144000"/>
  <p:embeddedFontLst>
    <p:embeddedFont>
      <p:font typeface="Anaheim" panose="020B0604020202020204" charset="0"/>
      <p:regular r:id="rId30"/>
    </p:embeddedFont>
    <p:embeddedFont>
      <p:font typeface="Azeret Mono" panose="020B0604020202020204" charset="0"/>
      <p:regular r:id="rId31"/>
      <p:bold r:id="rId32"/>
      <p:italic r:id="rId33"/>
      <p:boldItalic r:id="rId34"/>
    </p:embeddedFont>
    <p:embeddedFont>
      <p:font typeface="Azeret Mono ExtraBold" panose="020B0604020202020204" charset="0"/>
      <p:bold r:id="rId35"/>
      <p:italic r:id="rId36"/>
      <p:boldItalic r:id="rId37"/>
    </p:embeddedFont>
    <p:embeddedFont>
      <p:font typeface="Bebas Neue" panose="020B0606020202050201" pitchFamily="34" charset="0"/>
      <p:regular r:id="rId38"/>
    </p:embeddedFont>
    <p:embeddedFont>
      <p:font typeface="Jos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709" autoAdjust="0"/>
  </p:normalViewPr>
  <p:slideViewPr>
    <p:cSldViewPr snapToGrid="0">
      <p:cViewPr varScale="1">
        <p:scale>
          <a:sx n="185" d="100"/>
          <a:sy n="185" d="100"/>
        </p:scale>
        <p:origin x="110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1294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a:solidFill>
                  <a:srgbClr val="1F2328"/>
                </a:solidFill>
                <a:effectLst/>
                <a:latin typeface="Calibri" panose="020F0502020204030204" pitchFamily="34" charset="0"/>
                <a:cs typeface="Calibri" panose="020F0502020204030204" pitchFamily="34" charset="0"/>
              </a:rPr>
              <a:t>Horsham </a:t>
            </a:r>
            <a:r>
              <a:rPr lang="en-AU" sz="1600" b="0" dirty="0">
                <a:solidFill>
                  <a:srgbClr val="1F2328"/>
                </a:solidFill>
                <a:effectLst/>
                <a:latin typeface="Calibri" panose="020F0502020204030204" pitchFamily="34" charset="0"/>
                <a:cs typeface="Calibri" panose="020F0502020204030204" pitchFamily="34" charset="0"/>
              </a:rPr>
              <a:t>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1412851" y="868646"/>
            <a:ext cx="5825918"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199721" y="1433344"/>
            <a:ext cx="6668932"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pic>
        <p:nvPicPr>
          <p:cNvPr id="4" name="Picture 3">
            <a:extLst>
              <a:ext uri="{FF2B5EF4-FFF2-40B4-BE49-F238E27FC236}">
                <a16:creationId xmlns:a16="http://schemas.microsoft.com/office/drawing/2014/main" id="{09AA6A9E-C104-00F3-676D-E8C7D45BD101}"/>
              </a:ext>
            </a:extLst>
          </p:cNvPr>
          <p:cNvPicPr>
            <a:picLocks noChangeAspect="1"/>
          </p:cNvPicPr>
          <p:nvPr/>
        </p:nvPicPr>
        <p:blipFill>
          <a:blip r:embed="rId2"/>
          <a:stretch>
            <a:fillRect/>
          </a:stretch>
        </p:blipFill>
        <p:spPr>
          <a:xfrm>
            <a:off x="1375038" y="2244749"/>
            <a:ext cx="5795783" cy="2242037"/>
          </a:xfrm>
          <a:prstGeom prst="rect">
            <a:avLst/>
          </a:prstGeom>
        </p:spPr>
      </p:pic>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0628" y="-350910"/>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14118" y="1081597"/>
            <a:ext cx="6915764" cy="2631637"/>
          </a:xfrm>
        </p:spPr>
        <p:txBody>
          <a:bodyPr/>
          <a:lstStyle/>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Melbourne has the highest crime rate.</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Urban and regional areas both have high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Property crimes are most common.</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COVID-19 lockdowns might have impacted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Theft is the most frequent offence.</a:t>
            </a:r>
            <a:endParaRPr lang="en-AU" sz="1600" dirty="0">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algn="l"/>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169551"/>
          </a:xfrm>
          <a:prstGeom prst="rect">
            <a:avLst/>
          </a:prstGeom>
          <a:noFill/>
        </p:spPr>
        <p:txBody>
          <a:bodyPr wrap="square" rtlCol="0">
            <a:spAutoFit/>
          </a:bodyPr>
          <a:lstStyle/>
          <a:p>
            <a:pPr marL="285750" indent="-285750">
              <a:buFont typeface="Arial" panose="020B0604020202020204" pitchFamily="34" charset="0"/>
              <a:buChar char="•"/>
            </a:pPr>
            <a:r>
              <a:rPr lang="en-US" dirty="0"/>
              <a:t>79 LGAs in Victoria</a:t>
            </a:r>
          </a:p>
          <a:p>
            <a:pPr marL="285750" indent="-285750">
              <a:buFont typeface="Arial" panose="020B0604020202020204" pitchFamily="34" charset="0"/>
              <a:buChar char="•"/>
            </a:pPr>
            <a:r>
              <a:rPr lang="en-US" dirty="0"/>
              <a:t>LGAs are sorted by crime rate per 100,000 population</a:t>
            </a:r>
          </a:p>
          <a:p>
            <a:pPr marL="285750" indent="-285750">
              <a:buFont typeface="Arial" panose="020B0604020202020204" pitchFamily="34" charset="0"/>
              <a:buChar char="•"/>
            </a:pPr>
            <a:r>
              <a:rPr lang="en-US" dirty="0"/>
              <a:t>Melbourne has the highest crime rate while Nillumbik has the least.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TotalTime>
  <Words>3205</Words>
  <Application>Microsoft Office PowerPoint</Application>
  <PresentationFormat>On-screen Show (16:9)</PresentationFormat>
  <Paragraphs>212</Paragraphs>
  <Slides>27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Anaheim</vt:lpstr>
      <vt:lpstr>Azeret Mono ExtraBold</vt:lpstr>
      <vt:lpstr>Bebas Neue</vt:lpstr>
      <vt:lpstr>Azeret Mono</vt:lpstr>
      <vt:lpstr>Jost</vt:lpstr>
      <vt:lpstr>Arial</vt:lpstr>
      <vt:lpstr>Calibri</vt:lpstr>
      <vt:lpstr>Aptos</vt:lpstr>
      <vt:lpstr>Symbol</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Muzaffar Amin</cp:lastModifiedBy>
  <cp:revision>93</cp:revision>
  <dcterms:modified xsi:type="dcterms:W3CDTF">2024-04-15T12:57:50Z</dcterms:modified>
</cp:coreProperties>
</file>